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1" r:id="rId3"/>
    <p:sldId id="270" r:id="rId4"/>
    <p:sldId id="256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59" r:id="rId15"/>
    <p:sldId id="267" r:id="rId16"/>
    <p:sldId id="260" r:id="rId17"/>
    <p:sldId id="261" r:id="rId18"/>
    <p:sldId id="262" r:id="rId19"/>
    <p:sldId id="263" r:id="rId20"/>
    <p:sldId id="268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6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12_%D0%B3%D0%BE%D0%B4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ru.wikipedia.org/wiki/1993" TargetMode="External"/><Relationship Id="rId7" Type="http://schemas.openxmlformats.org/officeDocument/2006/relationships/hyperlink" Target="http://ru.wikipedia.org/wiki/14_%D1%81%D0%B5%D0%BD%D1%82%D1%8F%D0%B1%D1%80%D1%8F" TargetMode="External"/><Relationship Id="rId12" Type="http://schemas.openxmlformats.org/officeDocument/2006/relationships/hyperlink" Target="http://ru.wikipedia.org/wiki/%D0%9A%D0%9F%D0%A1%D0%A1" TargetMode="External"/><Relationship Id="rId2" Type="http://schemas.openxmlformats.org/officeDocument/2006/relationships/hyperlink" Target="http://ru.wikipedia.org/wiki/19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1" Type="http://schemas.openxmlformats.org/officeDocument/2006/relationships/hyperlink" Target="http://ru.wikipedia.org/wiki/%D0%92%D0%9A%D0%9F(%D0%B1)" TargetMode="External"/><Relationship Id="rId5" Type="http://schemas.openxmlformats.org/officeDocument/2006/relationships/hyperlink" Target="http://ru.wikipedia.org/wiki/%D0%9C%D0%B0%D0%B9%D0%BE%D1%80" TargetMode="External"/><Relationship Id="rId10" Type="http://schemas.openxmlformats.org/officeDocument/2006/relationships/hyperlink" Target="http://ru.wikipedia.org/wiki/%D0%A2%D0%B0%D1%82%D0%B0%D1%80%D0%B8%D0%BD" TargetMode="External"/><Relationship Id="rId4" Type="http://schemas.openxmlformats.org/officeDocument/2006/relationships/hyperlink" Target="http://ru.wikipedia.org/wiki/%D0%92%D0%9E%D0%92" TargetMode="External"/><Relationship Id="rId9" Type="http://schemas.openxmlformats.org/officeDocument/2006/relationships/hyperlink" Target="http://ru.wikipedia.org/wiki/%D0%9A%D1%80%D0%B5%D1%81%D1%82%D1%8C%D1%8F%D0%BD%D0%B8%D0%B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4%D0%BF%D0%BE%D0%BB%D0%BA%D0%BE%D0%B2%D0%BD%D0%B8%D0%BA" TargetMode="External"/><Relationship Id="rId2" Type="http://schemas.openxmlformats.org/officeDocument/2006/relationships/hyperlink" Target="http://ru.wikipedia.org/wiki/%D0%9C%D0%B0%D0%B9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93_%D0%B3%D0%BE%D0%B4" TargetMode="External"/><Relationship Id="rId5" Type="http://schemas.openxmlformats.org/officeDocument/2006/relationships/hyperlink" Target="http://ru.wikipedia.org/wiki/30_%D1%8F%D0%BD%D0%B2%D0%B0%D1%80%D1%8F" TargetMode="External"/><Relationship Id="rId4" Type="http://schemas.openxmlformats.org/officeDocument/2006/relationships/hyperlink" Target="http://ru.wikipedia.org/wiki/%D0%94%D0%9E%D0%A1%D0%90%D0%90%D0%A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4_%D0%B3%D0%BE%D0%B4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ru.wikipedia.org/wiki/19_%D0%B0%D0%B2%D0%B3%D1%83%D1%81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Mazitov_GA-Memo.jpg" TargetMode="External"/><Relationship Id="rId5" Type="http://schemas.openxmlformats.org/officeDocument/2006/relationships/hyperlink" Target="http://ru.wikipedia.org/wiki/%D0%9C%D0%B5%D0%BC%D0%BE%D1%80%D0%B8%D0%B0%D0%BB%D1%8C%D0%BD%D0%B0%D1%8F_%D0%B4%D0%BE%D1%81%D0%BA%D0%B0" TargetMode="External"/><Relationship Id="rId4" Type="http://schemas.openxmlformats.org/officeDocument/2006/relationships/hyperlink" Target="http://ru.wikipedia.org/wiki/2007_%D0%B3%D0%BE%D0%B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gruzdoff.ru/wiki/61-%D1%8F_%D0%B0%D1%80%D0%BC%D0%B8%D1%8F_(%D0%A1%D0%A1%D0%A1%D0%A0)" TargetMode="External"/><Relationship Id="rId3" Type="http://schemas.openxmlformats.org/officeDocument/2006/relationships/hyperlink" Target="http://gruzdoff.ru/wiki/1913_%D0%B3%D0%BE%D0%B4" TargetMode="External"/><Relationship Id="rId7" Type="http://schemas.openxmlformats.org/officeDocument/2006/relationships/hyperlink" Target="http://gruzdoff.ru/wiki/16-%D1%8F_%D0%B3%D0%B2%D0%B0%D1%80%D0%B4%D0%B5%D0%B9%D1%81%D0%BA%D0%B0%D1%8F_%D0%BA%D0%B0%D0%B2%D0%B0%D0%BB%D0%B5%D1%80%D0%B8%D0%B9%D1%81%D0%BA%D0%B0%D1%8F_%D0%B4%D0%B8%D0%B2%D0%B8%D0%B7%D0%B8%D1%8F" TargetMode="External"/><Relationship Id="rId12" Type="http://schemas.openxmlformats.org/officeDocument/2006/relationships/hyperlink" Target="http://gruzdoff.ru/wiki/%D0%A4%D0%BE%D1%80%D1%81%D0%B8%D1%80%D0%BE%D0%B2%D0%B0%D0%BD%D0%B8%D0%B5_%D0%94%D0%BD%D0%B5%D0%BF%D1%80%D0%B0" TargetMode="External"/><Relationship Id="rId2" Type="http://schemas.openxmlformats.org/officeDocument/2006/relationships/hyperlink" Target="http://gruzdoff.ru/wiki/13_%D0%BE%D0%BA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uzdoff.ru/wiki/1953_%D0%B3%D0%BE%D0%B4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gruzdoff.ru/wiki/22_%D1%81%D0%B5%D0%BD%D1%82%D1%8F%D0%B1%D1%80%D1%8F" TargetMode="External"/><Relationship Id="rId10" Type="http://schemas.openxmlformats.org/officeDocument/2006/relationships/hyperlink" Target="http://gruzdoff.ru/wiki/%D0%93%D0%B5%D1%80%D0%BE%D0%B9_%D0%A1%D0%BE%D0%B2%D0%B5%D1%82%D1%81%D0%BA%D0%BE%D0%B3%D0%BE_%D0%A1%D0%BE%D1%8E%D0%B7%D0%B0" TargetMode="External"/><Relationship Id="rId4" Type="http://schemas.openxmlformats.org/officeDocument/2006/relationships/hyperlink" Target="http://gruzdoff.ru/wiki/%D0%92%D0%B0%D1%81%D0%B8%D0%BB%D1%8C%D0%B5%D0%B2%D0%BA%D0%B0_(%D0%95%D1%80%D0%BC%D0%B5%D0%BA%D0%B5%D0%B5%D0%B2%D1%81%D0%BA%D0%B8%D0%B9_%D1%80%D0%B0%D0%B9%D0%BE%D0%BD)" TargetMode="External"/><Relationship Id="rId9" Type="http://schemas.openxmlformats.org/officeDocument/2006/relationships/hyperlink" Target="http://gruzdoff.ru/wiki/%D0%A6%D0%B5%D0%BD%D1%82%D1%80%D0%B0%D0%BB%D1%8C%D0%BD%D1%8B%D0%B9_%D1%84%D1%80%D0%BE%D0%BD%D1%8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ruzdoff.ru/wiki/%D0%9E%D1%80%D0%B4%D0%B5%D0%BD_%D0%9B%D0%B5%D0%BD%D0%B8%D0%BD%D0%B0" TargetMode="External"/><Relationship Id="rId2" Type="http://schemas.openxmlformats.org/officeDocument/2006/relationships/hyperlink" Target="http://gruzdoff.ru/wiki/%D0%9C%D0%B5%D0%B4%D0%B0%D0%BB%D1%8C_%C2%AB%D0%97%D0%BE%D0%BB%D0%BE%D1%82%D0%B0%D1%8F_%D0%97%D0%B2%D0%B5%D0%B7%D0%B4%D0%B0%C2%BB_(%D0%A1%D0%A1%D0%A1%D0%A0)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Республиканская патриотическая акция «Тропами Победы»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МОБУ СОШ </a:t>
            </a:r>
            <a:r>
              <a:rPr lang="ru-RU" dirty="0" err="1" smtClean="0">
                <a:solidFill>
                  <a:schemeClr val="tx1"/>
                </a:solidFill>
              </a:rPr>
              <a:t>с.Ермекеево</a:t>
            </a:r>
            <a:r>
              <a:rPr lang="ru-RU" dirty="0" smtClean="0">
                <a:solidFill>
                  <a:schemeClr val="tx1"/>
                </a:solidFill>
              </a:rPr>
              <a:t> МР </a:t>
            </a:r>
            <a:r>
              <a:rPr lang="ru-RU" dirty="0" err="1" smtClean="0">
                <a:solidFill>
                  <a:schemeClr val="tx1"/>
                </a:solidFill>
              </a:rPr>
              <a:t>Ермекеевский</a:t>
            </a:r>
            <a:r>
              <a:rPr lang="ru-RU" dirty="0" smtClean="0">
                <a:solidFill>
                  <a:schemeClr val="tx1"/>
                </a:solidFill>
              </a:rPr>
              <a:t> район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Автор: </a:t>
            </a:r>
            <a:r>
              <a:rPr lang="ru-RU" dirty="0" err="1" smtClean="0">
                <a:solidFill>
                  <a:schemeClr val="tx1"/>
                </a:solidFill>
              </a:rPr>
              <a:t>Имаева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Рина</a:t>
            </a:r>
            <a:r>
              <a:rPr lang="ru-RU" dirty="0" smtClean="0">
                <a:solidFill>
                  <a:schemeClr val="tx1"/>
                </a:solidFill>
              </a:rPr>
              <a:t> Николаевна, 89279497885, </a:t>
            </a:r>
            <a:r>
              <a:rPr lang="en-US" dirty="0" smtClean="0">
                <a:solidFill>
                  <a:schemeClr val="tx1"/>
                </a:solidFill>
              </a:rPr>
              <a:t>nosrina@yandex.ru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8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80" y="620688"/>
            <a:ext cx="8229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За все годы войны население </a:t>
            </a:r>
            <a:r>
              <a:rPr lang="ru-RU" sz="2800" dirty="0" err="1"/>
              <a:t>Ермекеевского</a:t>
            </a:r>
            <a:r>
              <a:rPr lang="ru-RU" sz="2800" dirty="0"/>
              <a:t> района активно участвовало в сборе средств в помощь фронту. Так 8 сентября 1941 года районная газета сообщала о том, что колхозники района сдали в фонд обороны 7 тысяч литров молока, свыше 2 тысяч штук яиц, 133 головы крупного рогатого скота, около 20 кг шерсти. К 22 сентября 1941 года по району было собрано и сдано в приемные пункты - 57 пар валенок, 3 полушубка, 632 овчины, 837 кг шерсти, 565 пар варежек, 54 пары шерстяных перчаток, 218 пар шерстяных носков, в большом количестве шерстяные шарфы, теплое нательное белье и другое. </a:t>
            </a:r>
          </a:p>
        </p:txBody>
      </p:sp>
    </p:spTree>
    <p:extLst>
      <p:ext uri="{BB962C8B-B14F-4D97-AF65-F5344CB8AC3E}">
        <p14:creationId xmlns:p14="http://schemas.microsoft.com/office/powerpoint/2010/main" val="80875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err="1">
                <a:solidFill>
                  <a:srgbClr val="FF0000"/>
                </a:solidFill>
              </a:rPr>
              <a:t>Шабаев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Гариф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Хафизович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35175"/>
            <a:ext cx="7787208" cy="440454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(</a:t>
            </a:r>
            <a:r>
              <a:rPr lang="ru-RU" dirty="0"/>
              <a:t>15 декабря 1907 года - 25 августа 1944 года) уроженец д. </a:t>
            </a:r>
            <a:r>
              <a:rPr lang="ru-RU" dirty="0" err="1"/>
              <a:t>Старотураево</a:t>
            </a:r>
            <a:r>
              <a:rPr lang="ru-RU" dirty="0"/>
              <a:t>, участник татарского антифашистского подполья в составе Волжско-татарского легиона «</a:t>
            </a:r>
            <a:r>
              <a:rPr lang="ru-RU" dirty="0" err="1"/>
              <a:t>Идель</a:t>
            </a:r>
            <a:r>
              <a:rPr lang="ru-RU" dirty="0"/>
              <a:t>-Урал» Вермахта. Гильотинирован в военной тюрьме </a:t>
            </a:r>
            <a:r>
              <a:rPr lang="ru-RU" dirty="0" err="1"/>
              <a:t>Плетцензее</a:t>
            </a:r>
            <a:r>
              <a:rPr lang="ru-RU" dirty="0"/>
              <a:t> в Берлине за антифашистскую деятельность, вместе с ним Муса </a:t>
            </a:r>
            <a:r>
              <a:rPr lang="ru-RU" dirty="0" err="1"/>
              <a:t>Джалиль</a:t>
            </a:r>
            <a:r>
              <a:rPr lang="ru-RU" dirty="0"/>
              <a:t> и Абдулла </a:t>
            </a:r>
            <a:r>
              <a:rPr lang="ru-RU" dirty="0" err="1"/>
              <a:t>Алиш</a:t>
            </a:r>
            <a:r>
              <a:rPr lang="ru-RU" dirty="0"/>
              <a:t>. Указом Президента СССР М.С. Горбачева «за активную патриотическую деятельность в подпольной антифашистской группе и проявленные при этом стойкость и мужество» казненные были посмертно награждены орденом Отечественной войны I степени.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" y="-29344"/>
            <a:ext cx="1773535" cy="2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Иванов Семен </a:t>
            </a:r>
            <a:r>
              <a:rPr lang="ru-RU" b="1" dirty="0" smtClean="0">
                <a:solidFill>
                  <a:srgbClr val="FF0000"/>
                </a:solidFill>
              </a:rPr>
              <a:t>Акимович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137096"/>
            <a:ext cx="7571184" cy="29890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26 августа 1901 года - 1974 года), начальник противовоздушной обороны Приморской группы отдельной Дальневосточной армии, начальник штаба стрелкового корпуса, командир стрелковой дивизии, начальник штаба 35-й армии, 1-го Дальневосточного фронта.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" y="241886"/>
            <a:ext cx="2251830" cy="28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8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Аллея героев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497599" cy="4333848"/>
          </a:xfrm>
        </p:spPr>
      </p:pic>
    </p:spTree>
    <p:extLst>
      <p:ext uri="{BB962C8B-B14F-4D97-AF65-F5344CB8AC3E}">
        <p14:creationId xmlns:p14="http://schemas.microsoft.com/office/powerpoint/2010/main" val="263327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0676" y="1600200"/>
            <a:ext cx="6426124" cy="4525963"/>
          </a:xfrm>
        </p:spPr>
        <p:txBody>
          <a:bodyPr>
            <a:normAutofit fontScale="700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 Ахметович </a:t>
            </a:r>
            <a:r>
              <a:rPr lang="ru-RU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Мазитов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1912"/>
              </a:rPr>
              <a:t>1912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993"/>
              </a:rPr>
              <a:t>1993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участник 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ВОВ"/>
              </a:rPr>
              <a:t>Великой Отечественной войны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штурман 3-й гвардейской авиационной дивизии (3-й гвардейский авиационный корпус, АДД), гвардии 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Майор"/>
              </a:rPr>
              <a:t>майор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Герой Советского Союза"/>
              </a:rPr>
              <a:t>Герой Советского Союза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 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14 сентября"/>
              </a:rPr>
              <a:t>14 сентября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1912 год"/>
              </a:rPr>
              <a:t>1912 года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с. </a:t>
            </a:r>
            <a:r>
              <a:rPr lang="ru-RU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Новошахово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империи, ныне </a:t>
            </a:r>
            <a:r>
              <a:rPr lang="ru-RU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Ермекеевского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Башкирии, в семье </a:t>
            </a:r>
            <a:r>
              <a:rPr lang="ru-RU" altLang="ja-JP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Крестьянин"/>
              </a:rPr>
              <a:t>крестьянина</a:t>
            </a:r>
            <a:r>
              <a:rPr lang="ru-RU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ja-JP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Татарин"/>
              </a:rPr>
              <a:t>Татарин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 рабфак. Работал в колхозе, затем разнорабочим на стройках. Учился в Уфимском педагогическом институте.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Красной Армии с 1933 года. Окончил Казанское военное пехотное училище в 1936 году и Оренбургское военное авиационное училище лётчиков в 1939. Член 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ВКП(б)"/>
              </a:rPr>
              <a:t>ВКП(б)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КПСС"/>
              </a:rPr>
              <a:t>КПСС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1939 года.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71800" y="713507"/>
            <a:ext cx="57606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Мазитов</a:t>
            </a:r>
            <a:r>
              <a:rPr kumimoji="0" lang="ru-RU" altLang="ja-JP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Гали Ахметович  </a:t>
            </a: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Рисунок 5" descr="Файл:Mazitov G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81164" cy="30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1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 освободительного похода советских войск в Западную Украину 1939 года и советско-финляндской войны 1939—1940. В боях Великой Отечественной войны — с июня 1941. Старший штурман 3-й гвардейской авиационной дивизии гвардии </a:t>
            </a:r>
            <a:r>
              <a:rPr lang="ru-RU" altLang="ja-JP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Майор"/>
              </a:rPr>
              <a:t>майор</a:t>
            </a: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ja-JP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Мазитов</a:t>
            </a: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марту 1944 совершил 183 боевых вылета на бомбардировку военно-промышленных центров в глубоком тылу врага и скоплений войск, нанеся противнику значительный урон.</a:t>
            </a:r>
            <a:endParaRPr lang="ru-RU" altLang="ja-JP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войны продолжал службу в Советской Армии, в 1948—1954 годах преподавал в </a:t>
            </a:r>
            <a:r>
              <a:rPr lang="ru-RU" altLang="ja-JP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Балашовской</a:t>
            </a: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авиационной школе.</a:t>
            </a:r>
            <a:endParaRPr lang="ru-RU" altLang="ja-JP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1954 года </a:t>
            </a:r>
            <a:r>
              <a:rPr lang="ru-RU" altLang="ja-JP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Подполковник"/>
              </a:rPr>
              <a:t>подполковник</a:t>
            </a: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ja-JP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Мазитов</a:t>
            </a: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в отставке. Переехал в Ялту, где долгие годы занимал различные должности в городских структурах </a:t>
            </a:r>
            <a:r>
              <a:rPr lang="ru-RU" altLang="ja-JP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ДОСААФ"/>
              </a:rPr>
              <a:t>ДОСААФ</a:t>
            </a: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готовил молодежь к службе в рядах Вооруженных Сил Советского Союза.</a:t>
            </a:r>
            <a:endParaRPr lang="ru-RU" altLang="ja-JP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Умер </a:t>
            </a:r>
            <a:r>
              <a:rPr lang="ru-RU" altLang="ja-JP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30 января"/>
              </a:rPr>
              <a:t>30 января</a:t>
            </a: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ja-JP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1993 год"/>
              </a:rPr>
              <a:t>1993 года</a:t>
            </a:r>
            <a:r>
              <a:rPr lang="ru-RU" altLang="ja-JP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похоронен на Старом кладбище Ялты.</a:t>
            </a:r>
            <a:endParaRPr lang="ru-RU" altLang="ja-JP" sz="40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04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7"/>
            <a:ext cx="7931224" cy="3481535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ru-RU" altLang="ja-JP" sz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ja-JP" sz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18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Награды и звания</a:t>
            </a:r>
            <a:r>
              <a:rPr lang="ru-RU" altLang="ja-JP" sz="1800" b="1" dirty="0">
                <a:solidFill>
                  <a:srgbClr val="4F81BD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/>
            </a:r>
            <a:br>
              <a:rPr lang="ru-RU" altLang="ja-JP" sz="1800" b="1" dirty="0">
                <a:solidFill>
                  <a:srgbClr val="4F81BD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ru-RU" altLang="ja-JP" sz="1800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Указом Президиума Верховного Совета СССР от </a:t>
            </a:r>
            <a:r>
              <a:rPr lang="ru-RU" altLang="ja-JP" sz="1800" u="sng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  <a:hlinkClick r:id="rId2" tooltip="19 августа"/>
              </a:rPr>
              <a:t>19 августа</a:t>
            </a:r>
            <a:r>
              <a:rPr lang="ru-RU" altLang="ja-JP" sz="1800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 </a:t>
            </a:r>
            <a:r>
              <a:rPr lang="ru-RU" altLang="ja-JP" sz="1800" u="sng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  <a:hlinkClick r:id="rId3" tooltip="1944 год"/>
              </a:rPr>
              <a:t>1944 года</a:t>
            </a:r>
            <a:r>
              <a:rPr lang="ru-RU" altLang="ja-JP" sz="1800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 за образцовое выполнение боевых заданий командования и проявленные при этом геройство и мужество гвардии майору </a:t>
            </a:r>
            <a:r>
              <a:rPr lang="ru-RU" altLang="ja-JP" sz="1800" dirty="0" err="1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Мазитову</a:t>
            </a:r>
            <a:r>
              <a:rPr lang="ru-RU" altLang="ja-JP" sz="1800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Гали Ахметовичу присвоено звание Героя Советского Союза с вручением ордена Ленина и медали «Золотая Звезда» (№ 4369).</a:t>
            </a:r>
            <a:r>
              <a:rPr lang="ru-RU" altLang="ja-JP" sz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ja-JP" sz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1800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Награжден орденом Ленина, двумя орденами Красного Знамени, орденами Александра Невского, Отечественной войны 1 степени, двумя орденами Красной Звезды и медалями, среди которых медаль «За боевые заслуги».</a:t>
            </a:r>
            <a:r>
              <a:rPr lang="ru-RU" altLang="ja-JP" sz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ja-JP" sz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1800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Почётный гражданин города Ялты.</a:t>
            </a:r>
            <a:r>
              <a:rPr lang="ru-RU" altLang="ja-JP" sz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ja-JP" sz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328" y="3402245"/>
            <a:ext cx="5818896" cy="2979083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altLang="ja-JP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Памятная доска в Ялте</a:t>
            </a:r>
            <a:endParaRPr lang="ru-RU" altLang="ja-JP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ja-JP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В селе Ермекеево </a:t>
            </a:r>
            <a:r>
              <a:rPr lang="ru-RU" altLang="ja-JP" dirty="0" err="1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Ермекеевского</a:t>
            </a:r>
            <a:r>
              <a:rPr lang="ru-RU" altLang="ja-JP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района Башкирии земляки установили памятник Герою.</a:t>
            </a:r>
            <a:endParaRPr lang="ru-RU" altLang="ja-JP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ja-JP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Его имя также носила пионерская дружина школы в родном селе.</a:t>
            </a:r>
            <a:endParaRPr lang="ru-RU" altLang="ja-JP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ja-JP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В Ялте на доме, где жил </a:t>
            </a:r>
            <a:r>
              <a:rPr lang="ru-RU" altLang="ja-JP" dirty="0" err="1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Мазитов</a:t>
            </a:r>
            <a:r>
              <a:rPr lang="ru-RU" altLang="ja-JP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с 1954 по 1993 годы, в</a:t>
            </a:r>
            <a:r>
              <a:rPr lang="ru-RU" altLang="ja-JP" dirty="0">
                <a:latin typeface="Calibri" panose="020F0502020204030204" pitchFamily="34" charset="0"/>
                <a:ea typeface="MS Mincho" charset="-128"/>
                <a:cs typeface="Times New Roman" panose="02020603050405020304" pitchFamily="18" charset="0"/>
              </a:rPr>
              <a:t> </a:t>
            </a:r>
            <a:r>
              <a:rPr lang="ru-RU" altLang="ja-JP" u="sng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  <a:hlinkClick r:id="rId4" tooltip="2007 год"/>
              </a:rPr>
              <a:t>2007 году</a:t>
            </a:r>
            <a:r>
              <a:rPr lang="ru-RU" altLang="ja-JP" dirty="0">
                <a:latin typeface="Calibri" panose="020F0502020204030204" pitchFamily="34" charset="0"/>
                <a:ea typeface="MS Mincho" charset="-128"/>
                <a:cs typeface="Times New Roman" panose="02020603050405020304" pitchFamily="18" charset="0"/>
              </a:rPr>
              <a:t> </a:t>
            </a:r>
            <a:r>
              <a:rPr lang="ru-RU" altLang="ja-JP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ему установлена</a:t>
            </a:r>
            <a:r>
              <a:rPr lang="ru-RU" altLang="ja-JP" dirty="0">
                <a:latin typeface="Calibri" panose="020F0502020204030204" pitchFamily="34" charset="0"/>
                <a:ea typeface="MS Mincho" charset="-128"/>
                <a:cs typeface="Times New Roman" panose="02020603050405020304" pitchFamily="18" charset="0"/>
              </a:rPr>
              <a:t> </a:t>
            </a:r>
            <a:r>
              <a:rPr lang="ru-RU" altLang="ja-JP" u="sng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  <a:hlinkClick r:id="rId5" tooltip="Мемориальная доска"/>
              </a:rPr>
              <a:t>мемориальная доска</a:t>
            </a:r>
            <a:endParaRPr lang="ru-RU" altLang="ja-JP" sz="40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49" name="Рисунок 1" descr="http://upload.wikimedia.org/wikipedia/ru/thumb/5/5e/Mazitov_GA-Memo.jpg/250px-Mazitov_GA-Mem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3844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8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88" y="53752"/>
            <a:ext cx="8229600" cy="926976"/>
          </a:xfrm>
        </p:spPr>
        <p:txBody>
          <a:bodyPr/>
          <a:lstStyle/>
          <a:p>
            <a:r>
              <a:rPr lang="ru-RU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Степанов Никита Андреевич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74" y="1196752"/>
            <a:ext cx="6050409" cy="4525963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Степанов Никита Андреевич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13 октября"/>
              </a:rPr>
              <a:t>13 октября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1913 год"/>
              </a:rPr>
              <a:t>1913 года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д. 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Васильевка (Ермекеевский район)"/>
              </a:rPr>
              <a:t>Васильевка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22 сентября"/>
              </a:rPr>
              <a:t>22 сентября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1953 год"/>
              </a:rPr>
              <a:t>1953 года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— помощник командира сабельного взвода 58-го кавалерийского полка (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16-я гвардейская кавалерийская дивизия"/>
              </a:rPr>
              <a:t>16-я гвардейская кавалерийская дивизия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7-й гвардейский кавалерийский корпус, 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61-я армия (СССР)"/>
              </a:rPr>
              <a:t>61-я армия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Центральный фронт"/>
              </a:rPr>
              <a:t>Центральный фронт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гвардии старший сержант, 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Герой Советского Союза"/>
              </a:rPr>
              <a:t>Герой Советского Союза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sz="16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Биография</a:t>
            </a:r>
            <a:endParaRPr lang="ru-RU" altLang="ja-JP" sz="1600" b="1" dirty="0">
              <a:solidFill>
                <a:srgbClr val="4F81BD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Никита Андреевич Степанов</a:t>
            </a:r>
            <a:r>
              <a:rPr lang="ru-RU" altLang="ja-JP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родился 13 октября 1913 года в д. 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Васильевка (Ермекеевский район)"/>
              </a:rPr>
              <a:t>Васильевка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altLang="ja-JP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Ермекеевского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Башкирской АССР. Русский. Получил начальное образование. До призыва в армию работал в колхозе.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Рисунок 7" descr="Степанов Н.А._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" y="812250"/>
            <a:ext cx="2035175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3848101"/>
            <a:ext cx="79312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Советскую Армию призван в январе 1942 года </a:t>
            </a:r>
            <a:r>
              <a:rPr lang="ru-RU" altLang="ja-JP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Ермекеевским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райвоенкоматом.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фронте Великой Отечественной войны с марта 1943 года.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Помощник командира сабельного взвода 58-го кавалерийского полка (16-я гвардейская кавалерийская дивизия, 7-й гвардейский кавалерийский корпус, 61-я армия, Центральный фронт) гвардии старший сержант Н. А. Степанов особо отличился при выполнении сложных задач в разведке при подготовке к </a:t>
            </a:r>
            <a:r>
              <a:rPr lang="ru-RU" altLang="ja-JP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Форсирование Днепра"/>
              </a:rPr>
              <a:t>форсированию реки Днепр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26 сентября 1943 года у деревни </a:t>
            </a:r>
            <a:r>
              <a:rPr lang="ru-RU" altLang="ja-JP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Нивки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Гомельской области.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войны вернулся в деревню Васильевку, работал объездчиком в </a:t>
            </a:r>
            <a:r>
              <a:rPr lang="ru-RU" altLang="ja-JP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Ермекеевском</a:t>
            </a: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лесничестве.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Умер 22 сентября 1953 г., похоронен в д. Васильевка.</a:t>
            </a:r>
            <a:endParaRPr lang="ru-RU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5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«…При форсировании реки Днепр… тов. Степанов под покровом ночи вдвоем с товарищем переправился на рыбачьей лодке на правый берег, действуя осторожно и смело, вошел в траншею противника, заколол одного солдата ножом и одного захватил в плен, и переправил его на правый берег Днепра, доставил в штаб полка. В бою за населенный пункт Галки тов. Степанов получил задачу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вдвоем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товарищем перебраться в тыл противника и установить местонахождение его огневых точек. Ночью они вышли на выполнение задачи. Сняв бесшумно 2-х человек, смелые разведчики зашли в тыл фашистов… Установив точно местонахождение огневых точек, разведчики утром вернулись в полк, а спустя полчаса наши артиллеристы громили огневые точки противника».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Героя Советского Союза присвоено 15 января 1944 года.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</a:p>
          <a:p>
            <a:pPr lvl="0"/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Медаль "/>
              </a:rPr>
              <a:t>Медаль «Золотая Звезда»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Героя Советского Союза (15.01.1944)</a:t>
            </a:r>
          </a:p>
          <a:p>
            <a:pPr lvl="0"/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рден Ленина"/>
              </a:rPr>
              <a:t>Орден Ленина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(15.01.1944)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Героя названа улица в с. Ермекеево; его имя высечено на мраморной плите, установленной в одном из залов Белорусского государственного музея Великой Отечественной войны.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5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35175" y="450034"/>
            <a:ext cx="5764821" cy="104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Гулеватый</a:t>
            </a: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 Кирилл Дмитриевич</a:t>
            </a:r>
            <a:endParaRPr kumimoji="0" lang="ru-RU" altLang="ja-JP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4" descr="Гулеватый К.Д.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84"/>
            <a:ext cx="2035175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35175" y="1529567"/>
            <a:ext cx="665162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 Командир полка подполковник Кирилл </a:t>
            </a:r>
            <a:r>
              <a:rPr kumimoji="0" lang="ru-RU" altLang="ja-JP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Гулеватый</a:t>
            </a: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участвовал в освобождении Одессы, Херсона, Курской области, прошел с боями до Берлина</a:t>
            </a: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.</a:t>
            </a:r>
            <a:endParaRPr kumimoji="0" lang="ru-RU" altLang="ja-JP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Кирилл </a:t>
            </a:r>
            <a:r>
              <a:rPr kumimoji="0" lang="ru-RU" altLang="ja-JP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Гулеватый</a:t>
            </a: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родился 17 марта 1912 года в деревне Верхний </a:t>
            </a:r>
            <a:r>
              <a:rPr kumimoji="0" lang="ru-RU" altLang="ja-JP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Кульчум</a:t>
            </a: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(ныне </a:t>
            </a:r>
            <a:r>
              <a:rPr kumimoji="0" lang="ru-RU" altLang="ja-JP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Ермекеевский</a:t>
            </a: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район Башкортостана). (17.03.1912, </a:t>
            </a:r>
            <a:r>
              <a:rPr kumimoji="0" lang="ru-RU" altLang="ja-JP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с.Верхний</a:t>
            </a: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ja-JP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Кульчум</a:t>
            </a: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18.10.1996, </a:t>
            </a:r>
            <a:r>
              <a:rPr kumimoji="0" lang="ru-RU" altLang="ja-JP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г.Одесса</a:t>
            </a: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), артиллерист, гвардии полковник, Герой Советского Союза (31.05.1945). 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Окончил школу агротехников, в армии – полковую школу (1934), курсы командиров артиллерийских полков (1943), военную академию им. М.В. Фрунзе (1952). В конце 20-х – начале 30-х годов – инструктор </a:t>
            </a:r>
            <a:r>
              <a:rPr kumimoji="0" lang="ru-RU" altLang="ja-JP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Приютовского</a:t>
            </a: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ja-JP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райколхозсоюза</a:t>
            </a: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секретарь комсомольского комитета совхоза им. М. Горького, заведующий сельскохозяйственной станцией молодёжи. В 1933–1958 гг. – в Советской Армии. Участник боевых действий в Западной Белоруссии (1939), советско-финляндской войны в составе 150-й стрелковой дивизии (1939–1940 гг.). 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0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МОБУ СОШ </a:t>
            </a:r>
            <a:r>
              <a:rPr lang="ru-RU" dirty="0" err="1">
                <a:solidFill>
                  <a:srgbClr val="FF0000"/>
                </a:solidFill>
              </a:rPr>
              <a:t>с.Ермекеево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534"/>
            <a:ext cx="23241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43622" y="1340768"/>
            <a:ext cx="5084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Директор: Сафин </a:t>
            </a:r>
            <a:r>
              <a:rPr lang="ru-RU" sz="2400" b="1" dirty="0" err="1">
                <a:solidFill>
                  <a:srgbClr val="002060"/>
                </a:solidFill>
              </a:rPr>
              <a:t>Азамат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Радикович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Год </a:t>
            </a:r>
            <a:r>
              <a:rPr lang="ru-RU" sz="2400" b="1" dirty="0">
                <a:solidFill>
                  <a:srgbClr val="002060"/>
                </a:solidFill>
              </a:rPr>
              <a:t>основания -1908</a:t>
            </a:r>
          </a:p>
        </p:txBody>
      </p:sp>
    </p:spTree>
    <p:extLst>
      <p:ext uri="{BB962C8B-B14F-4D97-AF65-F5344CB8AC3E}">
        <p14:creationId xmlns:p14="http://schemas.microsoft.com/office/powerpoint/2010/main" val="138172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lvl="0" indent="304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Великой Отечественной войне с июня 1941 по май 1945 г.  В качестве командира дивизиона противотанковых ружей участвовал в оборонительных боях в Молдавии,  Крыму, обороне Северного Кавказа, Сталинграда, заместитель командира 540-го артиллерийского полка 4-го танкового корпуса – в Курской битве, командир 274-го    гвардейского  артиллерийского полка – в освобождении Украины, Белоруссии,  Польши, в Берлинской операции. Полк под командованием </a:t>
            </a:r>
            <a:r>
              <a:rPr lang="ru-RU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Гулеватого</a:t>
            </a:r>
            <a:r>
              <a:rPr lang="ru-RU" altLang="ja-JP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входил в штурмовую группу по взятию Берлина и рейхстага. В наградном листе Кирилла Дмитриевича написано, что он проявил себя мужественным и отважным командиром при прорыве обороны немцев в конце апреля 1945 года. Полк, возглавляемый Кириллом </a:t>
            </a:r>
            <a:r>
              <a:rPr lang="ru-RU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Гулеватым</a:t>
            </a:r>
            <a:r>
              <a:rPr lang="ru-RU" altLang="ja-JP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одним из первых открыл огонь по центру Берлина. За отличные боевые действия полк награжден орденом Ленина, а сам Кирилл </a:t>
            </a:r>
            <a:r>
              <a:rPr lang="ru-RU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Гулеватый</a:t>
            </a:r>
            <a:r>
              <a:rPr lang="ru-RU" altLang="ja-JP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31 мая 1945 года удостоился звания Героя Советского Союза.</a:t>
            </a:r>
            <a:endParaRPr lang="ru-RU" altLang="ja-JP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304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отставки – начальник ремонтно-строительного управления в Пятигорске.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113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Награждён</a:t>
            </a:r>
            <a:r>
              <a:rPr lang="ru-RU" dirty="0"/>
              <a:t> орденом Ленина, тремя орденами Красного Знамени, Александра Невского, Отечественной войны II ст., Красной Звезды и медалями.</a:t>
            </a:r>
          </a:p>
          <a:p>
            <a:r>
              <a:rPr lang="ru-RU" b="1" dirty="0"/>
              <a:t>Память</a:t>
            </a:r>
            <a:endParaRPr lang="ru-RU" dirty="0"/>
          </a:p>
          <a:p>
            <a:r>
              <a:rPr lang="ru-RU" dirty="0"/>
              <a:t>В селе Ермекеево его именем названа улица, в 1991 году установлен бронзовый бюст.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2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202" y="0"/>
            <a:ext cx="7115249" cy="981570"/>
          </a:xfrm>
        </p:spPr>
        <p:txBody>
          <a:bodyPr/>
          <a:lstStyle/>
          <a:p>
            <a:r>
              <a:rPr lang="ru-RU" altLang="ja-JP" b="1" dirty="0">
                <a:solidFill>
                  <a:srgbClr val="FF0000"/>
                </a:solidFill>
                <a:latin typeface="Calibri" panose="020F0502020204030204" pitchFamily="34" charset="0"/>
                <a:ea typeface="MS Mincho" charset="-128"/>
                <a:cs typeface="Times New Roman" panose="02020603050405020304" pitchFamily="18" charset="0"/>
              </a:rPr>
              <a:t>Грачёв Иван Николаевич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395" y="836712"/>
            <a:ext cx="6419056" cy="461030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Грачёв Иван Николаевич</a:t>
            </a:r>
            <a:r>
              <a:rPr lang="ru-RU" altLang="ja-JP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(1903, </a:t>
            </a:r>
            <a:r>
              <a:rPr lang="ru-RU" altLang="ja-JP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с.Верхнеугличино</a:t>
            </a:r>
            <a:r>
              <a:rPr lang="ru-RU" altLang="ja-JP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ja-JP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Кармаскалинского</a:t>
            </a:r>
            <a:r>
              <a:rPr lang="ru-RU" altLang="ja-JP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района БАССР – 20.10.1943, </a:t>
            </a:r>
            <a:r>
              <a:rPr lang="ru-RU" altLang="ja-JP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с.Ковпыта</a:t>
            </a:r>
            <a:r>
              <a:rPr lang="ru-RU" altLang="ja-JP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Михайло-Коцюбинского района Черниговской обл.), участник Великой Отечественной войны. Герой Советского Союза (1943). </a:t>
            </a:r>
            <a:endParaRPr lang="ru-RU" altLang="ja-JP" sz="4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ja-JP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Работал разнорабочим, кузнецом, </a:t>
            </a:r>
            <a:r>
              <a:rPr lang="ru-RU" altLang="ja-JP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бриадиром</a:t>
            </a:r>
            <a:r>
              <a:rPr lang="ru-RU" altLang="ja-JP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 совхозе «Карламан» </a:t>
            </a:r>
            <a:r>
              <a:rPr lang="ru-RU" altLang="ja-JP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Кармаскалинского</a:t>
            </a:r>
            <a:r>
              <a:rPr lang="ru-RU" altLang="ja-JP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района. Учился в ликбезе, окончил курсы руководящих работников среднего звена (1938). В 1938–1941 – заместитель директора совхоза им. 8 Марта </a:t>
            </a:r>
            <a:r>
              <a:rPr lang="ru-RU" altLang="ja-JP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Ермекеевского</a:t>
            </a:r>
            <a:r>
              <a:rPr lang="ru-RU" altLang="ja-JP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района. </a:t>
            </a:r>
            <a:endParaRPr lang="ru-RU" sz="1800" dirty="0"/>
          </a:p>
        </p:txBody>
      </p:sp>
      <p:pic>
        <p:nvPicPr>
          <p:cNvPr id="5121" name="Рисунок 10" descr="Грачев И. Н.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069"/>
            <a:ext cx="2035175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371703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 сентября 1941 – в РККА. В составе 78-го стрелкового полка 74-й стрелковой дивизии 13-й армии участвовал в боях на Брянском, Центральном, I Украинском фронтах. Командир отделения, сержант. Звание Героя присвоено за инициативу и геройство, проявленные при форсировании рек Десна и Днепр. Смертельно ранен в бою 4 октября 1943 года. </a:t>
            </a:r>
            <a:endParaRPr lang="ru-RU" altLang="ja-JP" sz="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Награждён </a:t>
            </a:r>
            <a:r>
              <a:rPr lang="ru-RU" altLang="ja-JP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орденом Ленина (1943).</a:t>
            </a:r>
            <a:endParaRPr lang="ru-RU" altLang="ja-JP" sz="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Память</a:t>
            </a:r>
            <a:endParaRPr lang="ru-RU" altLang="ja-JP" sz="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Его именем названы улицы в селах Ермекеево и им. 8 Марта, в 1991 году установлен бронзовый бюст в селе Ермекеево.</a:t>
            </a:r>
            <a:endParaRPr lang="ru-RU" altLang="ja-JP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1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Парк Победы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6"/>
          <a:stretch/>
        </p:blipFill>
        <p:spPr>
          <a:xfrm>
            <a:off x="4391533" y="1124745"/>
            <a:ext cx="360560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669"/>
            <a:ext cx="3603718" cy="268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5" y="3429000"/>
            <a:ext cx="3518872" cy="26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494936" cy="231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24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3528"/>
            <a:ext cx="8229600" cy="68121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/>
              <a:t>1908 года в Ермекеево существовали частные дома-школы, обучением занимался мулла. Год 1908 – открыта земская начальная школа, первый учитель – </a:t>
            </a:r>
            <a:r>
              <a:rPr lang="ru-RU" dirty="0" err="1"/>
              <a:t>Кутушев</a:t>
            </a:r>
            <a:r>
              <a:rPr lang="ru-RU" dirty="0"/>
              <a:t> </a:t>
            </a:r>
            <a:r>
              <a:rPr lang="ru-RU" dirty="0" err="1"/>
              <a:t>Габдрахман</a:t>
            </a:r>
            <a:r>
              <a:rPr lang="ru-RU" dirty="0"/>
              <a:t>. Школа была оборудована 4-х местными партами, классными досками. Учащиеся писали на грифельных досках. 1910 год – открылось медресе и до 1917 года здесь обучались только мальчики. С 1912 года в частном доме по ул. Советская Армия, д.6 открылись две классные комнаты, где обучались на русском и татарском языках. 1918 год – медресе было преобразовано в Единую трудовую школу. 1919 год - в ноябре школа была распущена в связи с эпидемией тифа и оспы. Два учителя, начавшие обучение 10 учащихся, выбыли. 1921 год – пожар в </a:t>
            </a:r>
            <a:r>
              <a:rPr lang="ru-RU" dirty="0" err="1"/>
              <a:t>с.Ермекеево</a:t>
            </a:r>
            <a:r>
              <a:rPr lang="ru-RU" dirty="0"/>
              <a:t>, сгорели 170 домов и школа. 1927 год – открыта школа крестьянской молодежи II ступени в частном доме. 1928 год – новое здание на горе Мулла-тау переименовано в Школьную гору (</a:t>
            </a:r>
            <a:r>
              <a:rPr lang="ru-RU" dirty="0" err="1"/>
              <a:t>Мэктэп</a:t>
            </a:r>
            <a:r>
              <a:rPr lang="ru-RU" dirty="0"/>
              <a:t> </a:t>
            </a:r>
            <a:r>
              <a:rPr lang="ru-RU" dirty="0" err="1"/>
              <a:t>тавы</a:t>
            </a:r>
            <a:r>
              <a:rPr lang="ru-RU" dirty="0"/>
              <a:t>). Открыты две классные комнаты, учительская, квартира директора. </a:t>
            </a:r>
          </a:p>
        </p:txBody>
      </p:sp>
    </p:spTree>
    <p:extLst>
      <p:ext uri="{BB962C8B-B14F-4D97-AF65-F5344CB8AC3E}">
        <p14:creationId xmlns:p14="http://schemas.microsoft.com/office/powerpoint/2010/main" val="96290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Ермекеевский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годы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Отечественной войны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7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0" indent="625475" algn="just">
              <a:buNone/>
            </a:pPr>
            <a:r>
              <a:rPr lang="ru-RU" dirty="0"/>
              <a:t>Согласно мобилизационному плану 25 июня 1941 года из района была отправлена эшелоном партия автомашин и тракторов для Ленинградского военного округа. Вся экономика </a:t>
            </a:r>
            <a:r>
              <a:rPr lang="ru-RU" dirty="0" err="1"/>
              <a:t>Ермекеевского</a:t>
            </a:r>
            <a:r>
              <a:rPr lang="ru-RU" dirty="0"/>
              <a:t> района перестраивалась на оказание помощи фронту. </a:t>
            </a:r>
            <a:endParaRPr lang="ru-RU" dirty="0" smtClean="0"/>
          </a:p>
          <a:p>
            <a:pPr marL="0" indent="625475" algn="just">
              <a:buNone/>
            </a:pPr>
            <a:r>
              <a:rPr lang="ru-RU" dirty="0" smtClean="0"/>
              <a:t>В </a:t>
            </a:r>
            <a:r>
              <a:rPr lang="ru-RU" dirty="0"/>
              <a:t>марте 1942 года при колхозе «</a:t>
            </a:r>
            <a:r>
              <a:rPr lang="ru-RU" dirty="0" err="1"/>
              <a:t>Эшче</a:t>
            </a:r>
            <a:r>
              <a:rPr lang="ru-RU" dirty="0"/>
              <a:t>» с. </a:t>
            </a:r>
            <a:r>
              <a:rPr lang="ru-RU" dirty="0" err="1"/>
              <a:t>Усман</a:t>
            </a:r>
            <a:r>
              <a:rPr lang="ru-RU" dirty="0"/>
              <a:t>-Ташлы и </a:t>
            </a:r>
            <a:r>
              <a:rPr lang="ru-RU" dirty="0" err="1"/>
              <a:t>Суккуловском</a:t>
            </a:r>
            <a:r>
              <a:rPr lang="ru-RU" dirty="0"/>
              <a:t> </a:t>
            </a:r>
            <a:r>
              <a:rPr lang="ru-RU" dirty="0" err="1"/>
              <a:t>райпромкомбинате</a:t>
            </a:r>
            <a:r>
              <a:rPr lang="ru-RU" dirty="0"/>
              <a:t> организовано изготовление армейских лыж и снегоступов. </a:t>
            </a:r>
            <a:endParaRPr lang="ru-RU" dirty="0" smtClean="0"/>
          </a:p>
          <a:p>
            <a:pPr marL="0" indent="625475" algn="just">
              <a:buNone/>
            </a:pPr>
            <a:r>
              <a:rPr lang="ru-RU" dirty="0" smtClean="0"/>
              <a:t>В </a:t>
            </a:r>
            <a:r>
              <a:rPr lang="ru-RU" dirty="0"/>
              <a:t>октябре 1941 года введено обязательное военное обучение граждан мужского пола в возрасте от 16 до 50 лет, которое велось все годы войны. В селах района создавались учебно-военные пункты, группы народного ополчения, сандружины, проводились военные игры, семинары по подготовке </a:t>
            </a:r>
            <a:r>
              <a:rPr lang="ru-RU" dirty="0" err="1"/>
              <a:t>химинструкторов</a:t>
            </a:r>
            <a:r>
              <a:rPr lang="ru-RU" dirty="0"/>
              <a:t>, военные сборы призывников, по 110-часовой программе были организованы курсы женщин-снайперов. </a:t>
            </a:r>
          </a:p>
        </p:txBody>
      </p:sp>
    </p:spTree>
    <p:extLst>
      <p:ext uri="{BB962C8B-B14F-4D97-AF65-F5344CB8AC3E}">
        <p14:creationId xmlns:p14="http://schemas.microsoft.com/office/powerpoint/2010/main" val="318277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январе 1942 года колхозам и совхозам района в качестве обязательной трудовой повинности были доведены задания оборонного значения: по заготовке дров для завода «Дубитель» города Уфы, продовольствия и фуража для формирования Башкирских кавалерийских дивизии, заготовке и вывозке леса, обеспечению дровами Военно-политической академии имени В.И. Ленина, эвакуированной в город Белебей.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04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 июле 1941 года прибыл эшелон с эвакуированными из западных областей, которые приняли в свои дома жители населенных пунктов. В каждом сельском совете размещалось по 20- 30 семей с детьми, пожилыми людьми. Принимались меры по их трудоустройству, выдаче денежных пособий до получения денежных аттестатов, обеспечению одеждой и обувью, обучению детей. Жители </a:t>
            </a:r>
            <a:r>
              <a:rPr lang="ru-RU" dirty="0" err="1"/>
              <a:t>Новосуллинского</a:t>
            </a:r>
            <a:r>
              <a:rPr lang="ru-RU" dirty="0"/>
              <a:t>, </a:t>
            </a:r>
            <a:r>
              <a:rPr lang="ru-RU" dirty="0" err="1"/>
              <a:t>Рятамакского</a:t>
            </a:r>
            <a:r>
              <a:rPr lang="ru-RU" dirty="0"/>
              <a:t> сельских советов выделили 270 центнера хлеба, 210 центнеров картофеля, 585 пар валенок, 550 пар летней обуви и 55 468 рублей семьям эвакуированных и нуждающимся семьям военных.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28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В 1942 году для детей-сирот в селе </a:t>
            </a:r>
            <a:r>
              <a:rPr lang="ru-RU" dirty="0" err="1"/>
              <a:t>Кулбаево</a:t>
            </a:r>
            <a:r>
              <a:rPr lang="ru-RU" dirty="0"/>
              <a:t> был создан детдом. В марте 1944 года здесь воспитывалось 29 детей фронтовиков и 8 беспризорников.</a:t>
            </a:r>
            <a:br>
              <a:rPr lang="ru-RU" dirty="0"/>
            </a:br>
            <a:r>
              <a:rPr lang="ru-RU" dirty="0"/>
              <a:t>В конце 1941 года в селе Ермекеево был открыт Дом инвалидов для раненых фронтовиков, который содержался за счет районного бюджета. Население участвовало в обеспечении их бельем, колхозы и совхозы поставляли продукты </a:t>
            </a:r>
            <a:r>
              <a:rPr lang="ru-RU" dirty="0" smtClean="0"/>
              <a:t>питания.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феврале 1942 года в </a:t>
            </a:r>
            <a:r>
              <a:rPr lang="ru-RU" dirty="0" err="1"/>
              <a:t>Ермекеевском</a:t>
            </a:r>
            <a:r>
              <a:rPr lang="ru-RU" dirty="0"/>
              <a:t> районе началось формирование 209-й отдельной курсантской стрелковой бригады, в апреле 1942 года она была расформирована, имущество, было передано Военно-политической академии имени В.И. Ленина в Белебее и 124-й отдельной стрелковой бригаде. </a:t>
            </a:r>
          </a:p>
        </p:txBody>
      </p:sp>
    </p:spTree>
    <p:extLst>
      <p:ext uri="{BB962C8B-B14F-4D97-AF65-F5344CB8AC3E}">
        <p14:creationId xmlns:p14="http://schemas.microsoft.com/office/powerpoint/2010/main" val="370673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74345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</a:rPr>
              <a:t>Для 112-й Башкирской кавалерийской дивизии районом были подготовлены 60 обозных лошадей, 10 парных повозок с упряжью, 45 кавалерийских седел. Для второй запасной кавалерийской бригады в г. Туймазы было отправлено более 800 лошадей, 2 автомашины, 10 парных повозок с упряжью.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ahoma" panose="020B0604030504040204" pitchFamily="34" charset="0"/>
              </a:rPr>
              <a:t>Жители района оказывали помощь освобожденным от оккупации областям. Так, к примеру, 26 января 1943 года из совхоза имени 8 Марта в виде помощи населению Ростовской области было отправлено 10 колесных тракторов, 15 плугов, из совхоза «Спартак» - 8 тракторов и 10 плугов, из </a:t>
            </a:r>
            <a:r>
              <a:rPr lang="ru-RU" sz="2400" dirty="0" err="1">
                <a:latin typeface="tahoma" panose="020B0604030504040204" pitchFamily="34" charset="0"/>
              </a:rPr>
              <a:t>Приютовской</a:t>
            </a:r>
            <a:r>
              <a:rPr lang="ru-RU" sz="2400" dirty="0">
                <a:latin typeface="tahoma" panose="020B0604030504040204" pitchFamily="34" charset="0"/>
              </a:rPr>
              <a:t> машинно-тракторной станции - 2 трактора, вместе с ними - 1 бригадир, 3 агронома и 1 механик. Был организован сбор семян, продовольствия, зерна, денежных средств.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4986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1257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Республиканская патриотическая акция «Тропами Победы»</vt:lpstr>
      <vt:lpstr>МОБУ СОШ с.Ермекеево</vt:lpstr>
      <vt:lpstr> </vt:lpstr>
      <vt:lpstr>Ермекеевский район  в годы  Великой Отечественной войны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Шабаев Гариф Хафизович</vt:lpstr>
      <vt:lpstr>Иванов Семен Акимович</vt:lpstr>
      <vt:lpstr>Аллея героев</vt:lpstr>
      <vt:lpstr>Презентация PowerPoint</vt:lpstr>
      <vt:lpstr>Презентация PowerPoint</vt:lpstr>
      <vt:lpstr> Награды и звания Указом Президиума Верховного Совета СССР от 19 августа 1944 года за образцовое выполнение боевых заданий командования и проявленные при этом геройство и мужество гвардии майору Мазитову Гали Ахметовичу присвоено звание Героя Советского Союза с вручением ордена Ленина и медали «Золотая Звезда» (№ 4369). Награжден орденом Ленина, двумя орденами Красного Знамени, орденами Александра Невского, Отечественной войны 1 степени, двумя орденами Красной Звезды и медалями, среди которых медаль «За боевые заслуги». Почётный гражданин города Ялты. </vt:lpstr>
      <vt:lpstr>Степанов Никита Андреевич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Грачёв Иван Николаевич</vt:lpstr>
      <vt:lpstr>Парк Победы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Ермекеевский район  в годы Великой Отечественной войны</dc:title>
  <dc:creator>6</dc:creator>
  <cp:lastModifiedBy>6</cp:lastModifiedBy>
  <cp:revision>8</cp:revision>
  <dcterms:created xsi:type="dcterms:W3CDTF">2020-12-10T09:40:39Z</dcterms:created>
  <dcterms:modified xsi:type="dcterms:W3CDTF">2020-12-11T11:18:58Z</dcterms:modified>
</cp:coreProperties>
</file>